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omments/comment1.xml" ContentType="application/vnd.openxmlformats-officedocument.presentationml.comments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309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3" r:id="rId14"/>
    <p:sldId id="362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1" r:id="rId33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" initials="M" lastIdx="1" clrIdx="0">
    <p:extLst>
      <p:ext uri="{19B8F6BF-5375-455C-9EA6-DF929625EA0E}">
        <p15:presenceInfo xmlns:p15="http://schemas.microsoft.com/office/powerpoint/2012/main" userId="M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10T09:55:47.409" idx="1">
    <p:pos x="2012" y="2705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74C1A-C6D2-444B-A0B0-223020905580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63BC5-1B3D-4005-83CB-5A2FFA9166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76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12:18:24.7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1 150,'4'-4,"1"1,0 0,0-1,0 1,1 1,-1-1,1 1,-1 0,1 1,0-1,0 1,7-1,79-2,-56 4,908-4,-484 7,662-3,-906-19,-6 1,-67 21,-80 0,1-2,0-4,87-13,-100 5,24-6,0 4,1 2,99 0,1752 16,-1050-8,2750 3,-3579 3,79 13,-76-8,57 2,-89-8,1 1,-1 1,1 1,-1 0,24 11,-18-7,0-1,32 6,72 1,14 1,-102-9,-17-3,-1 0,-1 1,1 1,27 12,-26-8,-1-2,1-1,0 0,1-2,49 4,127-8,-116-4,-52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12:21:23.0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0 298,'3180'0,"-2750"17,-128-1,41 4,129 2,792-23,-937 19,-43-1,1068-13,-696-7,2885 3,-3496-1,0-2,-1-2,0-2,69-20,-58 15,1 2,-1 3,97 0,46-5,156-40,-131 16,269-8,675 43,-541 4,4330-3,-4594-19,4 0,639 20,-910-5,157-28,37-4,239 33,-70 4,-199-18,33-1,1154 15,-740 6,1345-3,-1744-20,-20 1,928 18,-580 3,-604-2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21:25.2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0,'7144'0'0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3:17:13.5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0,'3051'0'0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3:17:21.6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0,'2852'117'0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3:17:25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 0,'2735'-39'0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3:17:28.2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0,'3048'0'0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3:17:31.5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391 0 0,'-390'1525'0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10T13:17:38.0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18:28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27057 112 0,'-27056'0'0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18:41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0 221 0,'19510'-221'0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19:01.866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 0,'2429'-112'0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20:47.2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0,'2098'1'0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20:50.0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0,'4125'0'0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20:59.4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0,'1362'0'0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21:03.6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 0,'6551'-38'0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2:21:17.9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0 331 0,'10159'-331'0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61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54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79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50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7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68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933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0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11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52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48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ADE2-50A4-49BB-A366-F578A4D0439B}" type="datetimeFigureOut">
              <a:rPr lang="pt-BR" smtClean="0"/>
              <a:t>10/09/2025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C1ED5-9C87-4372-BEBF-FF71F1680D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84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8.xml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lanalto.gov.br/ccivil_03/constituicao/Emendas/Emc/emc113.htm#art2" TargetMode="External"/><Relationship Id="rId3" Type="http://schemas.openxmlformats.org/officeDocument/2006/relationships/hyperlink" Target="https://www.planalto.gov.br/ccivil_03/constituicao/constituicao.htm#art40%C2%A71iii" TargetMode="External"/><Relationship Id="rId7" Type="http://schemas.openxmlformats.org/officeDocument/2006/relationships/hyperlink" Target="https://www.planalto.gov.br/ccivil_03/constituicao/constituicao.htm#art40%C2%A78" TargetMode="External"/><Relationship Id="rId2" Type="http://schemas.openxmlformats.org/officeDocument/2006/relationships/hyperlink" Target="https://www.planalto.gov.br/ccivil_03/constituicao/constituicao.htm#art40%C2%A71i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lanalto.gov.br/ccivil_03/constituicao/constituicao.htm#art40%C2%A77" TargetMode="External"/><Relationship Id="rId5" Type="http://schemas.openxmlformats.org/officeDocument/2006/relationships/hyperlink" Target="https://www.planalto.gov.br/ccivil_03/constituicao/constituicao.htm#art40%C2%A75" TargetMode="External"/><Relationship Id="rId10" Type="http://schemas.openxmlformats.org/officeDocument/2006/relationships/hyperlink" Target="https://www.planalto.gov.br/ccivil_03/constituicao/Emendas/Emc/emc103.htm#art9%C2%A73" TargetMode="External"/><Relationship Id="rId4" Type="http://schemas.openxmlformats.org/officeDocument/2006/relationships/hyperlink" Target="https://www.planalto.gov.br/ccivil_03/constituicao/constituicao.htm#art40%C2%A73" TargetMode="External"/><Relationship Id="rId9" Type="http://schemas.openxmlformats.org/officeDocument/2006/relationships/hyperlink" Target="https://www.planalto.gov.br/ccivil_03/constituicao/Emendas/Emc/emc103.htm#art9%C2%A7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constituicao/Emendas/Emc/emc113.htm#art2" TargetMode="External"/><Relationship Id="rId2" Type="http://schemas.openxmlformats.org/officeDocument/2006/relationships/hyperlink" Target="https://www.planalto.gov.br/ccivil_03/constituicao/Emendas/Emc/emc103.htm#art9%C2%A7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lanalto.gov.br/ccivil_03/constituicao/Emendas/Emc/emc103.htm#art9%C2%A76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customXml" Target="../ink/ink17.xml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12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customXml" Target="../ink/ink15.xml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urinfo.com.br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11724D-B16C-432B-91A6-9EB852562755}"/>
              </a:ext>
            </a:extLst>
          </p:cNvPr>
          <p:cNvSpPr txBox="1"/>
          <p:nvPr/>
        </p:nvSpPr>
        <p:spPr>
          <a:xfrm>
            <a:off x="0" y="1122381"/>
            <a:ext cx="12072730" cy="3265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4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/>
              <a:t>AS CONSEQUÊNCIAS DA PROMULGAÇÃO DA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/>
              <a:t>EC 136 PARA OS RPPS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11/09/2025</a:t>
            </a:r>
            <a:endParaRPr lang="pt-BR" sz="8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2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67872-6E02-1BB5-3939-E2D5AE736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63E05F8-66F6-DB00-6033-00A5EE35895D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748B2F-E35A-A282-E795-F711D5367714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7745C18-3F08-3D3D-F7AE-5C6CBF64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130"/>
            <a:ext cx="12192000" cy="60628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Tinta 5">
                <a:extLst>
                  <a:ext uri="{FF2B5EF4-FFF2-40B4-BE49-F238E27FC236}">
                    <a16:creationId xmlns:a16="http://schemas.microsoft.com/office/drawing/2014/main" id="{E037B9FA-9F6F-313C-4FD9-D8C07D1C4D8C}"/>
                  </a:ext>
                </a:extLst>
              </p14:cNvPr>
              <p14:cNvContentPartPr/>
              <p14:nvPr/>
            </p14:nvContentPartPr>
            <p14:xfrm>
              <a:off x="11211042" y="1390842"/>
              <a:ext cx="755640" cy="720"/>
            </p14:xfrm>
          </p:contentPart>
        </mc:Choice>
        <mc:Fallback>
          <p:pic>
            <p:nvPicPr>
              <p:cNvPr id="6" name="Tinta 5">
                <a:extLst>
                  <a:ext uri="{FF2B5EF4-FFF2-40B4-BE49-F238E27FC236}">
                    <a16:creationId xmlns:a16="http://schemas.microsoft.com/office/drawing/2014/main" id="{E037B9FA-9F6F-313C-4FD9-D8C07D1C4D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7042" y="1282842"/>
                <a:ext cx="8632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991BD3C4-EF95-7011-383E-0404A41B687C}"/>
                  </a:ext>
                </a:extLst>
              </p14:cNvPr>
              <p14:cNvContentPartPr/>
              <p14:nvPr/>
            </p14:nvContentPartPr>
            <p14:xfrm>
              <a:off x="582762" y="1947762"/>
              <a:ext cx="1485360" cy="720"/>
            </p14:xfrm>
          </p:contentPart>
        </mc:Choice>
        <mc:Fallback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991BD3C4-EF95-7011-383E-0404A41B68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8762" y="1731762"/>
                <a:ext cx="1593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Tinta 9">
                <a:extLst>
                  <a:ext uri="{FF2B5EF4-FFF2-40B4-BE49-F238E27FC236}">
                    <a16:creationId xmlns:a16="http://schemas.microsoft.com/office/drawing/2014/main" id="{6DF197FF-35AF-39A6-552A-D43FDE44F435}"/>
                  </a:ext>
                </a:extLst>
              </p14:cNvPr>
              <p14:cNvContentPartPr/>
              <p14:nvPr/>
            </p14:nvContentPartPr>
            <p14:xfrm>
              <a:off x="11515602" y="2491362"/>
              <a:ext cx="490680" cy="360"/>
            </p14:xfrm>
          </p:contentPart>
        </mc:Choice>
        <mc:Fallback>
          <p:pic>
            <p:nvPicPr>
              <p:cNvPr id="10" name="Tinta 9">
                <a:extLst>
                  <a:ext uri="{FF2B5EF4-FFF2-40B4-BE49-F238E27FC236}">
                    <a16:creationId xmlns:a16="http://schemas.microsoft.com/office/drawing/2014/main" id="{6DF197FF-35AF-39A6-552A-D43FDE44F4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61602" y="2383362"/>
                <a:ext cx="598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B4E189B6-96E8-7793-E8C4-C865D8F5A0E4}"/>
                  </a:ext>
                </a:extLst>
              </p14:cNvPr>
              <p14:cNvContentPartPr/>
              <p14:nvPr/>
            </p14:nvContentPartPr>
            <p14:xfrm>
              <a:off x="543162" y="3087162"/>
              <a:ext cx="2358720" cy="14040"/>
            </p14:xfrm>
          </p:contentPart>
        </mc:Choice>
        <mc:Fallback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B4E189B6-96E8-7793-E8C4-C865D8F5A0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9162" y="2979162"/>
                <a:ext cx="246636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3677025F-ACE4-B7D1-CD43-EB36005001D5}"/>
                  </a:ext>
                </a:extLst>
              </p14:cNvPr>
              <p14:cNvContentPartPr/>
              <p14:nvPr/>
            </p14:nvContentPartPr>
            <p14:xfrm>
              <a:off x="8322042" y="5141322"/>
              <a:ext cx="3657600" cy="119520"/>
            </p14:xfrm>
          </p:contentPart>
        </mc:Choice>
        <mc:Fallback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3677025F-ACE4-B7D1-CD43-EB36005001D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68042" y="5033322"/>
                <a:ext cx="37652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211FEC62-68F3-2585-1D40-DDE905041F77}"/>
                  </a:ext>
                </a:extLst>
              </p14:cNvPr>
              <p14:cNvContentPartPr/>
              <p14:nvPr/>
            </p14:nvContentPartPr>
            <p14:xfrm>
              <a:off x="635682" y="5683842"/>
              <a:ext cx="11289960" cy="14796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211FEC62-68F3-2585-1D40-DDE905041F7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1682" y="5576202"/>
                <a:ext cx="113976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C1D689E4-3EA2-DAAB-8BB1-7F51D5CE7FF3}"/>
                  </a:ext>
                </a:extLst>
              </p14:cNvPr>
              <p14:cNvContentPartPr/>
              <p14:nvPr/>
            </p14:nvContentPartPr>
            <p14:xfrm>
              <a:off x="635682" y="6294402"/>
              <a:ext cx="2572200" cy="720"/>
            </p14:xfrm>
          </p:contentPart>
        </mc:Choice>
        <mc:Fallback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C1D689E4-3EA2-DAAB-8BB1-7F51D5CE7FF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81682" y="6078402"/>
                <a:ext cx="267984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7665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7965-FD1D-B525-7070-EF6EF3822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64F824B-C1EF-838C-830B-D316ED8C022C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142CD6-AD4C-4726-C8C4-3356CEE778D7}"/>
              </a:ext>
            </a:extLst>
          </p:cNvPr>
          <p:cNvSpPr txBox="1"/>
          <p:nvPr/>
        </p:nvSpPr>
        <p:spPr>
          <a:xfrm>
            <a:off x="0" y="2224122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4000" b="1" dirty="0"/>
          </a:p>
          <a:p>
            <a:pPr algn="ctr"/>
            <a:r>
              <a:rPr lang="pt-BR" sz="4000" b="1" dirty="0"/>
              <a:t>EMENDA CONSTITUCIONAL Nº 136 </a:t>
            </a:r>
          </a:p>
          <a:p>
            <a:pPr algn="ctr"/>
            <a:r>
              <a:rPr lang="pt-BR" sz="4000" b="1" dirty="0"/>
              <a:t>DE 10/09/2025</a:t>
            </a:r>
          </a:p>
        </p:txBody>
      </p:sp>
    </p:spTree>
    <p:extLst>
      <p:ext uri="{BB962C8B-B14F-4D97-AF65-F5344CB8AC3E}">
        <p14:creationId xmlns:p14="http://schemas.microsoft.com/office/powerpoint/2010/main" val="298600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D108F-5137-25F3-F3C8-D672EAECC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D2148DF-0F5F-30C2-42B0-3044B2C41E09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C874DF-92DD-CB55-7E1C-947C91A5369F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69C0DB-CD20-9AD3-3D82-51B2188C2D3D}"/>
              </a:ext>
            </a:extLst>
          </p:cNvPr>
          <p:cNvSpPr txBox="1"/>
          <p:nvPr/>
        </p:nvSpPr>
        <p:spPr>
          <a:xfrm>
            <a:off x="0" y="2496544"/>
            <a:ext cx="12192000" cy="344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REFORMA DA PREVIDÊNCIA ESTADOS E MUNICÍPIOS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houve alteração no Art. 40 da Constituição Federal.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 extinta a previsão que constava na proposta original de aplicabilidade das mesmas regras da União a Estados e Municípios</a:t>
            </a:r>
          </a:p>
        </p:txBody>
      </p:sp>
    </p:spTree>
    <p:extLst>
      <p:ext uri="{BB962C8B-B14F-4D97-AF65-F5344CB8AC3E}">
        <p14:creationId xmlns:p14="http://schemas.microsoft.com/office/powerpoint/2010/main" val="98179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A4A52-A664-51E0-33E0-3D6B5FB81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C06C8BC-9DC0-2545-0323-409371AD3F65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354551-8E15-1FD0-1C37-A6EE15BD92A2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F7D66B-AE03-D3FB-6F71-925E47C2FDC0}"/>
              </a:ext>
            </a:extLst>
          </p:cNvPr>
          <p:cNvSpPr txBox="1"/>
          <p:nvPr/>
        </p:nvSpPr>
        <p:spPr>
          <a:xfrm>
            <a:off x="0" y="2088903"/>
            <a:ext cx="12322349" cy="4603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JUSTIFICATIVA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dirty="0"/>
              <a:t>(Relatório da Comissão de Justiça e Cidadania da Câmara dos Deputados – Relator Darci de Matos)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94E86E2-A920-8EB8-FFD3-F92893202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6730"/>
            <a:ext cx="12059478" cy="25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0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D26EB-AEFD-47AD-1245-FA5C70560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2882CF-C8ED-870B-EA18-A5B9CD950D84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39D574-4FC3-2BFD-8756-647E0BE3122F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sta é a melhor maneira de descascar abacaxi e pouca gente sabe - Portal 6">
            <a:extLst>
              <a:ext uri="{FF2B5EF4-FFF2-40B4-BE49-F238E27FC236}">
                <a16:creationId xmlns:a16="http://schemas.microsoft.com/office/drawing/2014/main" id="{1EFDC281-007D-CD45-9C99-933924FF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DF459-BE4D-61CC-DFF3-CFCBDD594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C5FBBCD-B894-7E1F-061F-F196B640D8A5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36CD37B-F1CF-4B3F-571D-14485B88F7A4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B0F326-B510-3379-D60E-03F232BD959A}"/>
              </a:ext>
            </a:extLst>
          </p:cNvPr>
          <p:cNvSpPr txBox="1"/>
          <p:nvPr/>
        </p:nvSpPr>
        <p:spPr>
          <a:xfrm>
            <a:off x="-1087" y="1327964"/>
            <a:ext cx="1209923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1" dirty="0"/>
              <a:t>1 – notificar formalmente o Executivo da necessidade (urgência??) de implantação da reforma da previdência;</a:t>
            </a:r>
          </a:p>
          <a:p>
            <a:pPr algn="just"/>
            <a:r>
              <a:rPr lang="pt-BR" sz="3200" b="1" dirty="0"/>
              <a:t>2 – sensibilizar o Poder Legislativo da necessidade de implantação da reforma da previdência;</a:t>
            </a:r>
          </a:p>
          <a:p>
            <a:pPr algn="just"/>
            <a:r>
              <a:rPr lang="pt-BR" sz="3200" b="1" dirty="0"/>
              <a:t>3 – envolver os Conselhos do RPPS na discussão e na implantação de estratégias para a implantação da reforma da previdência local;</a:t>
            </a:r>
          </a:p>
          <a:p>
            <a:pPr algn="just"/>
            <a:r>
              <a:rPr lang="pt-BR" sz="3200" b="1" dirty="0"/>
              <a:t>4 – levar os dados relativos ao déficit atuarial do RPPS;</a:t>
            </a:r>
          </a:p>
          <a:p>
            <a:pPr algn="just"/>
            <a:r>
              <a:rPr lang="pt-BR" sz="3200" b="1" dirty="0"/>
              <a:t>5– elaborar anteprojeto de lei da reforma da previdência local;</a:t>
            </a:r>
          </a:p>
          <a:p>
            <a:pPr algn="just"/>
            <a:r>
              <a:rPr lang="pt-BR" sz="3200" b="1" dirty="0"/>
              <a:t>6 – preparar-se para eventual defesa junto ao Tribunal de Contas para justificar a não realização da reforma da previdência local</a:t>
            </a:r>
          </a:p>
        </p:txBody>
      </p:sp>
    </p:spTree>
    <p:extLst>
      <p:ext uri="{BB962C8B-B14F-4D97-AF65-F5344CB8AC3E}">
        <p14:creationId xmlns:p14="http://schemas.microsoft.com/office/powerpoint/2010/main" val="2205455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C34EB-BE94-EEF3-48D5-BCF29259F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53B08F-0853-BC13-5298-6BB2E3322FA0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E7526D-E5FD-F47D-B51E-A0260CE91FF5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E8646F-6FA9-EA39-A441-DE62390024F4}"/>
              </a:ext>
            </a:extLst>
          </p:cNvPr>
          <p:cNvSpPr txBox="1"/>
          <p:nvPr/>
        </p:nvSpPr>
        <p:spPr>
          <a:xfrm>
            <a:off x="0" y="1617350"/>
            <a:ext cx="12192000" cy="4925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CONSEQUÊNCIAS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Os Dirigentes dos RPPS e os Poderes Executivo e Legislativo manterão o protagonismo na condução das reformas locais;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A atuação dos Tribunal de Contas para a implantação das reformas;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Atuação do Poder Judiciário;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Atuação do Ministério Público.</a:t>
            </a:r>
            <a:endParaRPr lang="pt-BR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8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B79D4-A003-1761-E972-663BE3847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2525862-1AF9-851B-AE81-B770F29112A4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A6C3D7C-3F0F-0E99-BAB0-9F16B3B23483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02B7B7-4975-5282-D214-64427E4296D8}"/>
              </a:ext>
            </a:extLst>
          </p:cNvPr>
          <p:cNvSpPr txBox="1"/>
          <p:nvPr/>
        </p:nvSpPr>
        <p:spPr>
          <a:xfrm>
            <a:off x="0" y="1699617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TJ-SP - ADO 2160086-71.2024.8.26.0000 - Obrigatoriedade de adequação do RPPS à EC nº 103, de 2019.Publicado em 31/10/2024. </a:t>
            </a:r>
            <a:r>
              <a:rPr lang="pt-B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 DIRETA DE INCONSTITUCIONALIDADE POR OMISSÃO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Apontada mora legislativa quanto à edição de Lei de adequação do regime próprio previdenciário à EC 103/2019, em face do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Prefeito e da Câmara do Município de Altinópolis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Ocorrência. Regime Próprio Previdenciário do Município regido por Lei Complementar que teve sua última alteração, quanto aos critérios e requisitos para a concessão de aposentadoria, nos idos de 2003, muito antes da promulgação da EC que alterou significativamente tais regras. Reconhecimento da mora legislativa,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fixação de prazo de 180 (cento e oitenta)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 para supressão da lacuna legislativa, com edição e promulgação de norma dentro dos critérios estabelecidos pela EC que será aplicada in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totum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caso de descumprimento do prazo acima assinalado. Ação procedente, com modulação e observação (TJ-SP - ADO 2160086-71.2024.8.26.0000 - Rel. Des. Xavier de Aquino, Órgão Especial -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DJe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23/10/2024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9884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EB89-6FCD-9C9B-C06E-F01A86929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5B0F1F-E212-43AD-42AC-0A80C21BC02A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03522C4-3AEE-423B-CAC1-BB61557290D8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05F023-B795-D119-00CE-0D9DB2C3E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15"/>
            <a:ext cx="12365502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83C0D-D18F-ED69-E918-F2389C7DC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8B161B-BA96-5AF5-627E-0EF928C1247B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10D094B-3A42-2F63-4F2F-B69056F62E30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EC40F9-DB98-EB1F-AEFC-D6D1F7386A23}"/>
              </a:ext>
            </a:extLst>
          </p:cNvPr>
          <p:cNvSpPr txBox="1"/>
          <p:nvPr/>
        </p:nvSpPr>
        <p:spPr>
          <a:xfrm>
            <a:off x="98474" y="160014"/>
            <a:ext cx="12093526" cy="6787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pt-BR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PRECATÓRIOS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800" dirty="0"/>
              <a:t>2.1 – Antecipação da inscrição dos precatórios – 5º do Art. 100 da CF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800" dirty="0"/>
              <a:t>- Antecipação das inscrições de 01/04 para 01/02.</a:t>
            </a:r>
          </a:p>
          <a:p>
            <a:pPr algn="just"/>
            <a:r>
              <a:rPr lang="pt-BR" sz="2800" dirty="0"/>
              <a:t>2.2 – Estabelece limites para comprometimento da Receita Corrente Liquida.</a:t>
            </a:r>
          </a:p>
          <a:p>
            <a:pPr algn="just"/>
            <a:r>
              <a:rPr lang="pt-BR" sz="2800" dirty="0"/>
              <a:t>2.3 – Possibilidade de negociação</a:t>
            </a:r>
          </a:p>
          <a:p>
            <a:pPr algn="just"/>
            <a:r>
              <a:rPr lang="pt-BR" sz="2800" dirty="0"/>
              <a:t>§ 29. É facultado ao credor de precatório dos Estados, do Distrito Federal e dos Municípios que não tenha sido pago em razão do disposto nos §§ 20 ou 23 deste artigo, sem prejuízo dos procedimentos previstos nos §§ 9º e 21 deste artigo, </a:t>
            </a:r>
            <a:r>
              <a:rPr lang="pt-BR" sz="2800" b="1" u="sng" dirty="0"/>
              <a:t>optar pelo recebimento, mediante acordos diretos perante Juízos Auxiliares de Conciliação de Pagamento de Condenações Judiciais contra a Fazenda Pública Estadual, Municipal ou do Distrito Federal, em parcela única,</a:t>
            </a:r>
            <a:r>
              <a:rPr lang="pt-BR" sz="2800" dirty="0"/>
              <a:t> até o final do exercício seguinte, com renúncia de parcela do valor desse crédito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1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A74E-6629-9C9C-A131-666A0F165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BE37B29-8FFF-E791-B6FB-A85447665CFD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1C060D-D1BC-574E-9550-4AA2F485E174}"/>
              </a:ext>
            </a:extLst>
          </p:cNvPr>
          <p:cNvSpPr txBox="1"/>
          <p:nvPr/>
        </p:nvSpPr>
        <p:spPr>
          <a:xfrm>
            <a:off x="209862" y="1155685"/>
            <a:ext cx="116773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/>
              <a:t>REFORMA PREVIÊNCIA 2019 – EC 103</a:t>
            </a:r>
          </a:p>
          <a:p>
            <a:pPr algn="ctr"/>
            <a:endParaRPr lang="pt-BR" sz="4000" b="1" dirty="0"/>
          </a:p>
          <a:p>
            <a:pPr algn="just"/>
            <a:r>
              <a:rPr lang="pt-BR" sz="4000" b="1" dirty="0"/>
              <a:t>1- a desconstitucionalização das regras de concessão de benefício;</a:t>
            </a:r>
          </a:p>
          <a:p>
            <a:pPr algn="just"/>
            <a:r>
              <a:rPr lang="pt-BR" sz="4000" b="1" dirty="0"/>
              <a:t>2 -  a delegação de competência para implantação das reformas os entes subnacionais;</a:t>
            </a:r>
          </a:p>
          <a:p>
            <a:pPr algn="just"/>
            <a:r>
              <a:rPr lang="pt-BR" sz="4000" b="1" dirty="0"/>
              <a:t>3 – maior convergência de regras entre o regime geral e os regimes próprios.</a:t>
            </a:r>
          </a:p>
        </p:txBody>
      </p:sp>
    </p:spTree>
    <p:extLst>
      <p:ext uri="{BB962C8B-B14F-4D97-AF65-F5344CB8AC3E}">
        <p14:creationId xmlns:p14="http://schemas.microsoft.com/office/powerpoint/2010/main" val="363105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A3350-3BD7-9CA4-91D9-0F4A4D853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0FCB689-9006-46A0-4923-2E51213DC562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1DAD95-A3C0-C8C5-B3B0-870BC1A92B37}"/>
              </a:ext>
            </a:extLst>
          </p:cNvPr>
          <p:cNvSpPr txBox="1"/>
          <p:nvPr/>
        </p:nvSpPr>
        <p:spPr>
          <a:xfrm>
            <a:off x="209862" y="1155685"/>
            <a:ext cx="1167733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3 – EXCLUSÃO DE RECEITAS DOS LIMITES</a:t>
            </a:r>
          </a:p>
          <a:p>
            <a:endParaRPr lang="pt-BR" sz="3200" dirty="0"/>
          </a:p>
          <a:p>
            <a:r>
              <a:rPr lang="pt-BR" sz="3200" dirty="0"/>
              <a:t>“Art. 165. .............................................................................</a:t>
            </a:r>
          </a:p>
          <a:p>
            <a:pPr algn="just"/>
            <a:r>
              <a:rPr lang="pt-BR" sz="3200" dirty="0"/>
              <a:t>§ 18. A partir do exercício financeiro de 2026, </a:t>
            </a:r>
            <a:r>
              <a:rPr lang="pt-BR" sz="3200" b="1" dirty="0"/>
              <a:t>serão excluídas do limite individualizado do Poder Executivo</a:t>
            </a:r>
            <a:r>
              <a:rPr lang="pt-BR" sz="3200" dirty="0"/>
              <a:t> estabelecido na lei complementar de que trata o art. 6º da Emenda Constitucional nº 126, de 21 de dezembro de 2022, </a:t>
            </a:r>
            <a:r>
              <a:rPr lang="pt-BR" sz="3200" b="1" dirty="0"/>
              <a:t>as despesas com precatórios e requisições de pequeno valor</a:t>
            </a:r>
            <a:endParaRPr lang="pt-BR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6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0E87E-CD7E-BE40-6942-8B299CBD0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019C00A-9F94-C33E-7678-B59FEC9AC473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74D0D0-514F-CC45-68F1-484A899CF7F9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A2FA85-4CBA-E708-705C-D16A453DFA46}"/>
              </a:ext>
            </a:extLst>
          </p:cNvPr>
          <p:cNvSpPr txBox="1"/>
          <p:nvPr/>
        </p:nvSpPr>
        <p:spPr>
          <a:xfrm>
            <a:off x="0" y="702558"/>
            <a:ext cx="12192000" cy="5463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DESVINCULAÇÃO DAS RECEITAS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“Art. 76-B. São desvinculadas de órgão, fundo ou despesa, até 31 de dezembro de 2032, as receitas dos Municípios relativas a impostos, contribuições, taxas e multas, já instituídos ou que vierem a ser criados até a referida data, seus adicionais e respectivos acréscimos legais, e outras receitas correntes, de acordo com os seguintes percentuais: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- 50% (cinquenta por cento), até 31 de dezembro de 2026; 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- 30% (trinta por cento), de 1º de janeiro de 2027 a 31 de dezembro de 2032</a:t>
            </a:r>
            <a:r>
              <a:rPr lang="pt-BR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5258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62CF8-92D6-9F4E-78E5-89A629615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ECFBC75-D035-40E3-7E98-9ADE7D23BD87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59CC14-8BAC-E6DC-7B28-E7200CAEAB24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064195-DC15-7FDE-3A8F-29C981D3C63F}"/>
              </a:ext>
            </a:extLst>
          </p:cNvPr>
          <p:cNvSpPr txBox="1"/>
          <p:nvPr/>
        </p:nvSpPr>
        <p:spPr>
          <a:xfrm>
            <a:off x="0" y="979715"/>
            <a:ext cx="12192000" cy="5924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CORREÇÃO DOS REQUISITÓRIOS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“Art. 97. ............................. .................................................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16. A partir de 1º de agosto de 2025, a atualização de valores de requisitórios expedidos contra os Estados, o Distrito Federal e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Municípios, a partir da sua expedição até o efetivo pagamento, será feita pela variação do Índice Nacional de Preços ao Consumidor Amplo (IPCA), e, para fins de compensação da mora, desde a expedição, incidirão juros simples de 2% a.a. (dois por cento ao ano), ficando excluída a incidência de juros compensatórios.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§ 16-A. Caso o índice de atualização e juros calculado nos termos do § 16 deste artigo represente valor superior à taxa referencial do Sistema Especial de Liquidação e de Custódia (Selic), esta deve ser aplicada em substituição àquele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1469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4AC82-B040-55C6-1590-F029F289F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621B328-2D30-CC3C-6C32-E6D244A26A38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8E8A9FC-D522-DB62-6D65-3B1D081A9C6D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77B6134-CC00-6497-B6E2-BCFDDC895D8E}"/>
              </a:ext>
            </a:extLst>
          </p:cNvPr>
          <p:cNvSpPr txBox="1"/>
          <p:nvPr/>
        </p:nvSpPr>
        <p:spPr>
          <a:xfrm>
            <a:off x="-70338" y="516343"/>
            <a:ext cx="12192000" cy="5825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PARCELAMENTO DAS CONTRIBUIÇÕES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115 ADCT</a:t>
            </a:r>
            <a:endParaRPr lang="pt-BR" sz="2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“Art. 115. Fica excepcionalmente autorizado o parcelamento das contribuições previdenciárias e dos demais débitos dos Estados, do Distrito Federal e dos Municípios, incluídas suas autarquias e fundações, com os respectivos regimes próprios de  previdência social, com vencimento até 31 de agosto de 2025, inclusive os parcelados anteriormente, </a:t>
            </a:r>
            <a:r>
              <a:rPr lang="pt-BR" sz="2600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prazo máximo de 300 (trezentas) prestações mensais</a:t>
            </a: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mediante autorização em lei específica do ente federativo, desde que comprovem</a:t>
            </a:r>
            <a:r>
              <a:rPr lang="pt-BR" sz="2600" u="sng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 até 15 (quinze) meses após a data da promulgação da alteração deste </a:t>
            </a:r>
            <a:r>
              <a:rPr lang="pt-BR" sz="2600" i="1" u="sng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caput</a:t>
            </a:r>
            <a:r>
              <a:rPr lang="pt-BR" sz="2600" u="sng" kern="100" dirty="0">
                <a:solidFill>
                  <a:srgbClr val="EE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t-BR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 aderido ao Programa de Regularidade Previdenciária junto ao Ministério da Previdência Social e alterado a respectiva legislação do regime próprio de previdência social para atendimento das seguintes condições, cumulativamente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40634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95B55-E63E-0119-272C-6CB5FF82D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D300C98-88A4-3FD4-53F6-39F8F89A305A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7BD9F9-BF3B-65F2-03BF-E964AFED664B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50C27B3-31CE-A2E5-C8B9-6843BC6317B4}"/>
              </a:ext>
            </a:extLst>
          </p:cNvPr>
          <p:cNvSpPr txBox="1"/>
          <p:nvPr/>
        </p:nvSpPr>
        <p:spPr>
          <a:xfrm>
            <a:off x="69185" y="979715"/>
            <a:ext cx="12122815" cy="5121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- adoção de regras de elegibilidade, de cálculo e de reajustamento dos benefícios que contemplem, nos termos previstos nos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incisos I 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III do § 1º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 nos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§§ 3º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a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5º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7º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8º do art. 40 da Constituição Federal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regras assemelhadas às aplicáveis aos servidores públicos do regime próprio de previdência social da União e que contribuam efetivamente para o atingimento e a manutenção do equilíbrio financeiro e atuarial;     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(Incluído pela Emenda Constitucional nº 113, de 2021)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- adequação do rol de benefícios ao disposto nos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§§ 2º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3º do art. 9º da Emenda Constitucional nº 103, de 12 de novembro de 2019;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</a:t>
            </a:r>
            <a:r>
              <a:rPr lang="pt-BR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(Incluído pela Emenda Constitucional nº 113, de 2021)</a:t>
            </a: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54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8B1AB-5A3A-9F5D-9CA1-8B8E69855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9171464-DFF3-9633-F8D8-BCE1AD8803E5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FD4D73-6E41-5340-DA5E-748D94497255}"/>
              </a:ext>
            </a:extLst>
          </p:cNvPr>
          <p:cNvSpPr txBox="1"/>
          <p:nvPr/>
        </p:nvSpPr>
        <p:spPr>
          <a:xfrm>
            <a:off x="0" y="1441380"/>
            <a:ext cx="12192000" cy="4232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pt-BR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- adequação da alíquota de contribuição devida pelos servidores, nos termos do </a:t>
            </a:r>
            <a:r>
              <a:rPr lang="pt-BR" sz="2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§ 4º do art. 9º da Emenda Constitucional nº 103, de 12 de novembro de 2019</a:t>
            </a: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        </a:t>
            </a:r>
            <a:r>
              <a:rPr lang="pt-BR" sz="2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(Incluído pela Emenda Constitucional nº 113, de 2021)</a:t>
            </a:r>
            <a:endParaRPr lang="pt-BR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- instituição do regime de previdência complementar e adequação do órgão ou entidade gestora do regime próprio de previdência social, nos termos do </a:t>
            </a:r>
            <a:r>
              <a:rPr lang="pt-BR" sz="2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§ 6º do art. 9º da Emenda Constitucional nº 103, de 12 de novembro de 2019.</a:t>
            </a: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</a:t>
            </a:r>
            <a:r>
              <a:rPr lang="pt-BR" sz="28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(Incluído pela Emenda Constitucional nº 113, de 2021)</a:t>
            </a:r>
            <a:endParaRPr lang="pt-BR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81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8DAFB-75EF-3428-B662-069462DD0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6F787F8-8C6C-B44A-14D3-C833722761EB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2DD27B-3602-F2CA-C694-0C613DFA0652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1D42DB-8FC7-D334-4376-D1EA7C0F22B1}"/>
              </a:ext>
            </a:extLst>
          </p:cNvPr>
          <p:cNvSpPr txBox="1"/>
          <p:nvPr/>
        </p:nvSpPr>
        <p:spPr>
          <a:xfrm>
            <a:off x="0" y="3229404"/>
            <a:ext cx="12192000" cy="1234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kern="100" dirty="0">
              <a:solidFill>
                <a:srgbClr val="EE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solidFill>
                <a:srgbClr val="EE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alendário Dezembro 2026 com Feriados - Imagem Legal">
            <a:extLst>
              <a:ext uri="{FF2B5EF4-FFF2-40B4-BE49-F238E27FC236}">
                <a16:creationId xmlns:a16="http://schemas.microsoft.com/office/drawing/2014/main" id="{DB6FD988-DF0A-6ADE-50C9-37E4C6B6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378" y="745588"/>
            <a:ext cx="7972572" cy="61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D06834A4-B4C5-49CD-CAA2-6C8B491366BB}"/>
                  </a:ext>
                </a:extLst>
              </p14:cNvPr>
              <p14:cNvContentPartPr/>
              <p14:nvPr/>
            </p14:nvContentPartPr>
            <p14:xfrm>
              <a:off x="6104797" y="2362625"/>
              <a:ext cx="1098720" cy="72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D06834A4-B4C5-49CD-CAA2-6C8B491366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50797" y="2146625"/>
                <a:ext cx="12063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B8CC8628-B57A-A241-6C56-C8D0271A168D}"/>
                  </a:ext>
                </a:extLst>
              </p14:cNvPr>
              <p14:cNvContentPartPr/>
              <p14:nvPr/>
            </p14:nvContentPartPr>
            <p14:xfrm>
              <a:off x="6147277" y="2559905"/>
              <a:ext cx="1027080" cy="4248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B8CC8628-B57A-A241-6C56-C8D0271A16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3277" y="2451905"/>
                <a:ext cx="1134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FC225855-E6C5-8981-17CE-73649B8A06E1}"/>
                  </a:ext>
                </a:extLst>
              </p14:cNvPr>
              <p14:cNvContentPartPr/>
              <p14:nvPr/>
            </p14:nvContentPartPr>
            <p14:xfrm>
              <a:off x="6147277" y="2728745"/>
              <a:ext cx="984960" cy="1440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FC225855-E6C5-8981-17CE-73649B8A06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93277" y="2620745"/>
                <a:ext cx="10926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4C6E1F89-325E-E8A7-BC00-5E8611ACB8CC}"/>
                  </a:ext>
                </a:extLst>
              </p14:cNvPr>
              <p14:cNvContentPartPr/>
              <p14:nvPr/>
            </p14:nvContentPartPr>
            <p14:xfrm>
              <a:off x="6147277" y="2925665"/>
              <a:ext cx="1097640" cy="360"/>
            </p14:xfrm>
          </p:contentPart>
        </mc:Choice>
        <mc:Fallback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4C6E1F89-325E-E8A7-BC00-5E8611ACB8C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93277" y="2817665"/>
                <a:ext cx="12052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092E1846-DAF8-FEF2-4158-2DA362DF605B}"/>
                  </a:ext>
                </a:extLst>
              </p14:cNvPr>
              <p14:cNvContentPartPr/>
              <p14:nvPr/>
            </p14:nvContentPartPr>
            <p14:xfrm>
              <a:off x="7019197" y="2447225"/>
              <a:ext cx="140760" cy="549360"/>
            </p14:xfrm>
          </p:contentPart>
        </mc:Choice>
        <mc:Fallback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092E1846-DAF8-FEF2-4158-2DA362DF605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65557" y="2339225"/>
                <a:ext cx="24840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4CCA27B2-6AE5-EA47-C835-383E054E0DF9}"/>
                  </a:ext>
                </a:extLst>
              </p14:cNvPr>
              <p14:cNvContentPartPr/>
              <p14:nvPr/>
            </p14:nvContentPartPr>
            <p14:xfrm>
              <a:off x="787237" y="4304465"/>
              <a:ext cx="360" cy="360"/>
            </p14:xfrm>
          </p:contentPart>
        </mc:Choice>
        <mc:Fallback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4CCA27B2-6AE5-EA47-C835-383E054E0DF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3597" y="4196825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704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0F02D-EDF1-66F2-6414-5992D535C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CB05F8EF-601D-267F-A149-CFACF4AF2FC2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6EDD5A6-81BB-33B4-EE80-073DCB26EF6F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0EBAA96-E8AF-05B2-C797-CDD95A0976E1}"/>
              </a:ext>
            </a:extLst>
          </p:cNvPr>
          <p:cNvSpPr txBox="1"/>
          <p:nvPr/>
        </p:nvSpPr>
        <p:spPr>
          <a:xfrm>
            <a:off x="1" y="2082926"/>
            <a:ext cx="12192000" cy="2951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PARCELAMENTO DAS DÍVIDAS COM REGIMES PRÓPRIOS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Art. 115 ADCT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Em até 300 parcelas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8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8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7 – PARCELAMENTO DE DÍVIDAS COM O INSS – Art. 116 ADCT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061616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5A8C5-D52A-3EE0-5015-75D3669DC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43C8A4E-B352-F152-430D-BA3AEC87BEBC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1383B6-4165-6596-ED54-2A5B678D9BDA}"/>
              </a:ext>
            </a:extLst>
          </p:cNvPr>
          <p:cNvSpPr txBox="1"/>
          <p:nvPr/>
        </p:nvSpPr>
        <p:spPr>
          <a:xfrm>
            <a:off x="0" y="1155685"/>
            <a:ext cx="1188720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4400" dirty="0"/>
              <a:t>Para os Municípios que têm regime próprio a continuidade do parcelamento com o Regime Geral depende de comprovação de atendimento ao disposto no art. 115, incisos I, II, III e IV do Art. 115 do ADCT</a:t>
            </a:r>
          </a:p>
          <a:p>
            <a:pPr marL="285750" indent="-285750" algn="just">
              <a:buFontTx/>
              <a:buChar char="-"/>
            </a:pPr>
            <a:endParaRPr lang="pt-BR" sz="4400" dirty="0"/>
          </a:p>
          <a:p>
            <a:pPr algn="just"/>
            <a:r>
              <a:rPr lang="pt-BR" sz="4400" dirty="0"/>
              <a:t>(1º do Art. 116 ADCT)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164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C17A-324C-C7D9-7F10-C1BFAA2E7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E6FDEB6-ED4D-9F4D-77EF-7836270E3FCE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034DAF-1BF9-B9A0-39DD-01E8308358DF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B7FC429-F322-B829-8FCD-8D107D5E4EF7}"/>
              </a:ext>
            </a:extLst>
          </p:cNvPr>
          <p:cNvSpPr txBox="1"/>
          <p:nvPr/>
        </p:nvSpPr>
        <p:spPr>
          <a:xfrm>
            <a:off x="0" y="2409821"/>
            <a:ext cx="121920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PRAZO PARA FORMALIZAÇÃO DOS PARCELAMENTOS</a:t>
            </a:r>
          </a:p>
          <a:p>
            <a:pPr algn="ctr"/>
            <a:endParaRPr lang="pt-B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31/08/2026</a:t>
            </a:r>
          </a:p>
          <a:p>
            <a:pPr algn="ctr"/>
            <a:r>
              <a:rPr lang="pt-BR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117 ADCT</a:t>
            </a:r>
            <a:endParaRPr lang="pt-B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5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31B61-8B1C-9FBB-00A6-6618699BB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4F63022-0217-3A6E-6B10-841F0C97A53D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02D799-CEBF-0873-D3EF-1131312975BB}"/>
              </a:ext>
            </a:extLst>
          </p:cNvPr>
          <p:cNvSpPr txBox="1"/>
          <p:nvPr/>
        </p:nvSpPr>
        <p:spPr>
          <a:xfrm>
            <a:off x="209862" y="1155685"/>
            <a:ext cx="116773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4000" b="1" dirty="0"/>
          </a:p>
          <a:p>
            <a:pPr algn="ctr"/>
            <a:r>
              <a:rPr lang="pt-BR" sz="4000" b="1" u="sng" dirty="0"/>
              <a:t>JUSTIFICATIVAS PARA A REFORMA DE 2019</a:t>
            </a:r>
          </a:p>
          <a:p>
            <a:pPr algn="ctr"/>
            <a:endParaRPr lang="pt-BR" sz="4000" b="1" dirty="0"/>
          </a:p>
          <a:p>
            <a:r>
              <a:rPr lang="pt-BR" sz="4000" b="1" dirty="0"/>
              <a:t>1 – déficit atuarial dos regimes próprios e geral;</a:t>
            </a:r>
          </a:p>
          <a:p>
            <a:r>
              <a:rPr lang="pt-BR" sz="4000" b="1" dirty="0"/>
              <a:t>2 – queda taxa natalidade;</a:t>
            </a:r>
          </a:p>
          <a:p>
            <a:r>
              <a:rPr lang="pt-BR" sz="4000" b="1" dirty="0"/>
              <a:t>3 – aumento da expectativa de vida da população;</a:t>
            </a:r>
          </a:p>
          <a:p>
            <a:pPr algn="just"/>
            <a:r>
              <a:rPr lang="pt-BR" sz="4000" b="1" dirty="0"/>
              <a:t>4 – crescente comprometimento de receitas para pagamento de benefícios previdenciários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111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C7A89-97A1-DF12-68E0-1861AF0DB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A005133-A71E-611A-BC2C-5A9EDDA1DD8F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2F377B-5596-CB33-2D7C-71F489455086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780D9A-1B13-0138-4F99-62B72B69913E}"/>
              </a:ext>
            </a:extLst>
          </p:cNvPr>
          <p:cNvSpPr txBox="1"/>
          <p:nvPr/>
        </p:nvSpPr>
        <p:spPr>
          <a:xfrm>
            <a:off x="0" y="1385566"/>
            <a:ext cx="12192000" cy="5414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7 - EXCLUSÃO DA BASE DE CÁLCULO DO PASEP (Art.6º EC 136)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das receitas das contribuições previdenciárias;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transferência para cobertura de insuficiência financeira;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aporte para coberta déficit atuarial;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compensação financeira;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– rendimento aplicações financeiras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– outras receitas destinadas ao financiamento de benefícios previdenciários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 PASEP: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receitas para cobertura das despesas administrativas</a:t>
            </a:r>
          </a:p>
        </p:txBody>
      </p:sp>
    </p:spTree>
    <p:extLst>
      <p:ext uri="{BB962C8B-B14F-4D97-AF65-F5344CB8AC3E}">
        <p14:creationId xmlns:p14="http://schemas.microsoft.com/office/powerpoint/2010/main" val="2898185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4FCFFE-D9ED-0BFC-CC3C-25430D13D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31EB148-5245-081A-78BC-033E1D97AFCF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D435C1-3A64-D91D-FE49-965E48811223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651433D-92AE-5026-2C6D-B86A1CDFE4BB}"/>
              </a:ext>
            </a:extLst>
          </p:cNvPr>
          <p:cNvSpPr txBox="1"/>
          <p:nvPr/>
        </p:nvSpPr>
        <p:spPr>
          <a:xfrm>
            <a:off x="69668" y="979715"/>
            <a:ext cx="12192000" cy="5418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FOUR INFO ESTÁ À SUA DISPOSIÇÃO PARA: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– implantação da Reforma da Previdência no software FOURPREV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– a realização de capacitações para gestores/conselheiros e servidores locais </a:t>
            </a: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diversos temas ligados aos RPPS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– elaboração de anteprojetos de lei para implantação da reforma da previdência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– elaboração de Cartilha Previdenciária com as regras locais de concessão de benefícios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Informações acesse: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www.fourinfo.com.br</a:t>
            </a: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www.mariobrunhara.com.br</a:t>
            </a: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15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64C68-6F82-9280-652F-918DA634B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C319239-FAB7-153F-BD38-E79730CE0EB2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A69894-6F3B-4D61-AB69-504507CD702E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97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8587B-8E38-FEDB-C39F-1E1C2670A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63BC704-57A9-8DCA-218B-E8AA12DD6CEA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B2269C-D73C-AD5F-A083-99FED38401E9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0DBFA3-AD39-FF2A-F81F-94739765B677}"/>
              </a:ext>
            </a:extLst>
          </p:cNvPr>
          <p:cNvSpPr txBox="1"/>
          <p:nvPr/>
        </p:nvSpPr>
        <p:spPr>
          <a:xfrm>
            <a:off x="0" y="1422618"/>
            <a:ext cx="12192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u="sng" dirty="0"/>
              <a:t>CONSEQUÊNCIA DA REFORMA DE 2019 – EC 103</a:t>
            </a:r>
          </a:p>
          <a:p>
            <a:pPr algn="ctr"/>
            <a:endParaRPr lang="pt-BR" b="1" u="sng" dirty="0"/>
          </a:p>
          <a:p>
            <a:pPr algn="just"/>
            <a:r>
              <a:rPr lang="pt-BR" sz="3200" b="1" dirty="0"/>
              <a:t>1 – caos legislativo – Art.40 da CF com duas versões vigentes simultaneamente;</a:t>
            </a:r>
          </a:p>
          <a:p>
            <a:pPr algn="just"/>
            <a:r>
              <a:rPr lang="pt-BR" sz="3200" b="1" dirty="0"/>
              <a:t>2 – enorme quantidade de regras e fórmulas de cálculo das reformas locais;</a:t>
            </a:r>
          </a:p>
          <a:p>
            <a:pPr algn="just"/>
            <a:r>
              <a:rPr lang="pt-BR" sz="3200" b="1" dirty="0"/>
              <a:t>3 – baixa adesão às reformas locais pelos entes subnacionais</a:t>
            </a:r>
          </a:p>
          <a:p>
            <a:pPr algn="ctr"/>
            <a:r>
              <a:rPr lang="pt-BR" sz="3200" b="1" dirty="0"/>
              <a:t> </a:t>
            </a:r>
          </a:p>
          <a:p>
            <a:pPr algn="ctr"/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11073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1D6BB-B200-73D1-833F-E922DD687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5660E42-352D-EE95-463D-AF74744F403C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1C7AC23-8D3C-2374-5717-C14BD726A431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áfico 1">
            <a:extLst>
              <a:ext uri="{FF2B5EF4-FFF2-40B4-BE49-F238E27FC236}">
                <a16:creationId xmlns:a16="http://schemas.microsoft.com/office/drawing/2014/main" id="{395BE26E-DCC7-ED7C-4667-AB7AE7C8C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79715"/>
            <a:ext cx="12192000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64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C3583-0A9C-72AA-08B3-B92D2311C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9A5D653-1B5C-815B-7D31-418C9E0FD0A5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BD341B-5FF2-C2E0-8C96-96423F6A51DA}"/>
              </a:ext>
            </a:extLst>
          </p:cNvPr>
          <p:cNvSpPr txBox="1"/>
          <p:nvPr/>
        </p:nvSpPr>
        <p:spPr>
          <a:xfrm>
            <a:off x="209862" y="1155685"/>
            <a:ext cx="1167733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u="sng" dirty="0"/>
              <a:t>PROPOSTAS DE ALTERAÇÕES NA EC 103</a:t>
            </a:r>
          </a:p>
          <a:p>
            <a:pPr algn="ctr"/>
            <a:endParaRPr lang="pt-BR" sz="4400" b="1" u="sng" dirty="0"/>
          </a:p>
          <a:p>
            <a:pPr algn="just"/>
            <a:r>
              <a:rPr lang="pt-BR" sz="3600" b="1" dirty="0"/>
              <a:t>1 - PEC 133/2019 – PEC PARALELA</a:t>
            </a:r>
          </a:p>
          <a:p>
            <a:pPr algn="just"/>
            <a:endParaRPr lang="pt-BR" sz="3600" b="1" dirty="0"/>
          </a:p>
          <a:p>
            <a:pPr algn="just"/>
            <a:r>
              <a:rPr lang="pt-BR" sz="3600" b="1" dirty="0"/>
              <a:t>2 - PEC 6/2024 – trata da redução das contribuições dos inativos</a:t>
            </a:r>
          </a:p>
          <a:p>
            <a:pPr algn="just"/>
            <a:endParaRPr lang="pt-BR" sz="3600" b="1" dirty="0"/>
          </a:p>
          <a:p>
            <a:pPr algn="just"/>
            <a:r>
              <a:rPr lang="pt-BR" sz="3600" b="1" dirty="0"/>
              <a:t>3 - PEC 66/2023 – Recentemente promulgada pelo Congresso Nacional sob nº 136</a:t>
            </a:r>
          </a:p>
        </p:txBody>
      </p:sp>
    </p:spTree>
    <p:extLst>
      <p:ext uri="{BB962C8B-B14F-4D97-AF65-F5344CB8AC3E}">
        <p14:creationId xmlns:p14="http://schemas.microsoft.com/office/powerpoint/2010/main" val="2726147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C1A0F-3871-8049-C7AB-B6580CE95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0EB28CE-6E2B-B61C-E741-66C267BA0697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D8848B7-3DD3-9CDB-3455-A7ADBFCA5455}"/>
              </a:ext>
            </a:extLst>
          </p:cNvPr>
          <p:cNvSpPr txBox="1"/>
          <p:nvPr/>
        </p:nvSpPr>
        <p:spPr>
          <a:xfrm>
            <a:off x="0" y="1155685"/>
            <a:ext cx="12192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4000" b="1" dirty="0"/>
          </a:p>
          <a:p>
            <a:pPr algn="ctr"/>
            <a:endParaRPr lang="pt-BR" sz="4000" b="1" dirty="0"/>
          </a:p>
          <a:p>
            <a:pPr algn="ctr"/>
            <a:r>
              <a:rPr lang="pt-BR" sz="4000" b="1" dirty="0"/>
              <a:t>PEC 66/2023</a:t>
            </a:r>
          </a:p>
          <a:p>
            <a:pPr algn="ctr"/>
            <a:r>
              <a:rPr lang="pt-BR" sz="4000" b="1" dirty="0"/>
              <a:t>“PEC DA SUSTENTABILIDADE”</a:t>
            </a:r>
          </a:p>
          <a:p>
            <a:pPr algn="ctr"/>
            <a:endParaRPr lang="pt-BR" sz="4000" b="1" dirty="0"/>
          </a:p>
          <a:p>
            <a:pPr algn="ctr"/>
            <a:endParaRPr lang="pt-BR" sz="4000" b="1" dirty="0"/>
          </a:p>
          <a:p>
            <a:pPr algn="ctr"/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53214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974F8-BAC0-199F-1C89-C3C00C895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B699015-8B32-D110-4378-62A9BEA18045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B530AE2-C664-5ABA-8C6D-BA5172D77962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3A466F7-A65F-5D0B-91D6-052E51D862F8}"/>
              </a:ext>
            </a:extLst>
          </p:cNvPr>
          <p:cNvSpPr txBox="1"/>
          <p:nvPr/>
        </p:nvSpPr>
        <p:spPr>
          <a:xfrm>
            <a:off x="69668" y="2102700"/>
            <a:ext cx="1219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6000" b="1" dirty="0"/>
              <a:t>PEC 66/2023</a:t>
            </a:r>
          </a:p>
          <a:p>
            <a:pPr algn="ctr"/>
            <a:r>
              <a:rPr lang="pt-BR" sz="6000" b="1" dirty="0"/>
              <a:t>REDAÇÃO  ORIGINAL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608972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E90B5-D946-4715-BDC9-A2A759D8B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B007C5-87EF-0851-1E0B-C25F1C894928}"/>
              </a:ext>
            </a:extLst>
          </p:cNvPr>
          <p:cNvSpPr/>
          <p:nvPr/>
        </p:nvSpPr>
        <p:spPr>
          <a:xfrm>
            <a:off x="875211" y="979715"/>
            <a:ext cx="105809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3375" algn="just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B53706-CBBC-7BD6-5963-DD2366DF3A84}"/>
              </a:ext>
            </a:extLst>
          </p:cNvPr>
          <p:cNvSpPr txBox="1"/>
          <p:nvPr/>
        </p:nvSpPr>
        <p:spPr>
          <a:xfrm>
            <a:off x="209862" y="1155685"/>
            <a:ext cx="11677338" cy="17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02B14B-40B2-9C8D-4F7F-C13A5A7D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16"/>
            <a:ext cx="12192000" cy="587828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Tinta 3">
                <a:extLst>
                  <a:ext uri="{FF2B5EF4-FFF2-40B4-BE49-F238E27FC236}">
                    <a16:creationId xmlns:a16="http://schemas.microsoft.com/office/drawing/2014/main" id="{F8C383E2-AC0A-BDFB-8CB7-B6971A072791}"/>
                  </a:ext>
                </a:extLst>
              </p14:cNvPr>
              <p14:cNvContentPartPr/>
              <p14:nvPr/>
            </p14:nvContentPartPr>
            <p14:xfrm>
              <a:off x="6916962" y="2847762"/>
              <a:ext cx="4347000" cy="82080"/>
            </p14:xfrm>
          </p:contentPart>
        </mc:Choice>
        <mc:Fallback>
          <p:pic>
            <p:nvPicPr>
              <p:cNvPr id="4" name="Tinta 3">
                <a:extLst>
                  <a:ext uri="{FF2B5EF4-FFF2-40B4-BE49-F238E27FC236}">
                    <a16:creationId xmlns:a16="http://schemas.microsoft.com/office/drawing/2014/main" id="{F8C383E2-AC0A-BDFB-8CB7-B6971A0727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3322" y="2740122"/>
                <a:ext cx="44546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Tinta 6">
                <a:extLst>
                  <a:ext uri="{FF2B5EF4-FFF2-40B4-BE49-F238E27FC236}">
                    <a16:creationId xmlns:a16="http://schemas.microsoft.com/office/drawing/2014/main" id="{6BC50E9E-E751-4950-6123-9DF688653A26}"/>
                  </a:ext>
                </a:extLst>
              </p14:cNvPr>
              <p14:cNvContentPartPr/>
              <p14:nvPr/>
            </p14:nvContentPartPr>
            <p14:xfrm>
              <a:off x="1655922" y="3272562"/>
              <a:ext cx="9740520" cy="720"/>
            </p14:xfrm>
          </p:contentPart>
        </mc:Choice>
        <mc:Fallback>
          <p:pic>
            <p:nvPicPr>
              <p:cNvPr id="7" name="Tinta 6">
                <a:extLst>
                  <a:ext uri="{FF2B5EF4-FFF2-40B4-BE49-F238E27FC236}">
                    <a16:creationId xmlns:a16="http://schemas.microsoft.com/office/drawing/2014/main" id="{6BC50E9E-E751-4950-6123-9DF688653A2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2282" y="3057282"/>
                <a:ext cx="984816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Tinta 8">
                <a:extLst>
                  <a:ext uri="{FF2B5EF4-FFF2-40B4-BE49-F238E27FC236}">
                    <a16:creationId xmlns:a16="http://schemas.microsoft.com/office/drawing/2014/main" id="{7B001F79-30AD-8C46-B3A9-6725FAB493EC}"/>
                  </a:ext>
                </a:extLst>
              </p14:cNvPr>
              <p14:cNvContentPartPr/>
              <p14:nvPr/>
            </p14:nvContentPartPr>
            <p14:xfrm>
              <a:off x="1669602" y="3524562"/>
              <a:ext cx="7023960" cy="79920"/>
            </p14:xfrm>
          </p:contentPart>
        </mc:Choice>
        <mc:Fallback>
          <p:pic>
            <p:nvPicPr>
              <p:cNvPr id="9" name="Tinta 8">
                <a:extLst>
                  <a:ext uri="{FF2B5EF4-FFF2-40B4-BE49-F238E27FC236}">
                    <a16:creationId xmlns:a16="http://schemas.microsoft.com/office/drawing/2014/main" id="{7B001F79-30AD-8C46-B3A9-6725FAB493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5602" y="3416562"/>
                <a:ext cx="71316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B6A5FF1A-F1C9-D6C7-C732-02F509407879}"/>
                  </a:ext>
                </a:extLst>
              </p14:cNvPr>
              <p14:cNvContentPartPr/>
              <p14:nvPr/>
            </p14:nvContentPartPr>
            <p14:xfrm>
              <a:off x="7897962" y="3206322"/>
              <a:ext cx="874800" cy="40680"/>
            </p14:xfrm>
          </p:contentPart>
        </mc:Choice>
        <mc:Fallback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B6A5FF1A-F1C9-D6C7-C732-02F5094078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43962" y="3098322"/>
                <a:ext cx="982440" cy="25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1746</Words>
  <Application>Microsoft Office PowerPoint</Application>
  <PresentationFormat>Widescreen</PresentationFormat>
  <Paragraphs>201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Augusto</dc:creator>
  <cp:lastModifiedBy>Mario</cp:lastModifiedBy>
  <cp:revision>179</cp:revision>
  <cp:lastPrinted>2020-11-11T12:34:56Z</cp:lastPrinted>
  <dcterms:created xsi:type="dcterms:W3CDTF">2019-11-03T23:52:36Z</dcterms:created>
  <dcterms:modified xsi:type="dcterms:W3CDTF">2025-09-10T13:36:11Z</dcterms:modified>
</cp:coreProperties>
</file>